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7" r:id="rId2"/>
    <p:sldId id="261" r:id="rId3"/>
    <p:sldId id="302" r:id="rId4"/>
    <p:sldId id="275" r:id="rId5"/>
    <p:sldId id="286" r:id="rId6"/>
    <p:sldId id="276" r:id="rId7"/>
    <p:sldId id="303" r:id="rId8"/>
    <p:sldId id="298" r:id="rId9"/>
    <p:sldId id="299" r:id="rId10"/>
    <p:sldId id="300" r:id="rId11"/>
    <p:sldId id="278" r:id="rId12"/>
    <p:sldId id="290" r:id="rId13"/>
    <p:sldId id="291" r:id="rId14"/>
    <p:sldId id="293" r:id="rId15"/>
    <p:sldId id="282" r:id="rId16"/>
    <p:sldId id="301" r:id="rId17"/>
    <p:sldId id="306" r:id="rId18"/>
    <p:sldId id="312" r:id="rId19"/>
    <p:sldId id="308" r:id="rId20"/>
    <p:sldId id="265" r:id="rId21"/>
    <p:sldId id="295" r:id="rId22"/>
    <p:sldId id="289" r:id="rId23"/>
    <p:sldId id="297" r:id="rId24"/>
    <p:sldId id="294" r:id="rId25"/>
    <p:sldId id="296" r:id="rId26"/>
    <p:sldId id="266" r:id="rId27"/>
    <p:sldId id="305" r:id="rId28"/>
    <p:sldId id="30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/>
  </p:normalViewPr>
  <p:slideViewPr>
    <p:cSldViewPr>
      <p:cViewPr>
        <p:scale>
          <a:sx n="70" d="100"/>
          <a:sy n="70" d="100"/>
        </p:scale>
        <p:origin x="-202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A4A945-8B77-44F6-8009-F651E63216D5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50F8C9-6376-4E55-A42A-EBB0B67BD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22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C91E68-A8EC-40A8-8409-659EC7F9A5A7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Подчеркнуть недостатки!!!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Осрту проблены 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6756F-6BE6-411C-ACC3-E1C5D017BC42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Лит обзор добавить в задачи?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7068AC-F1F4-42B9-B6FE-734FC262AF8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Многоядерное выполнение?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Поочередное выполнение ?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8C4859-082B-41B2-B549-8DAA240D5386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68754-E0CB-415F-8772-362146196D9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Комментарии? 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8971BC-2891-42E6-A96E-D46BD6D042A6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4E2A-BF4B-4084-A801-0EF2790ED721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4D18-BA06-4488-B27D-E7D3514CB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AF5A-CF46-445E-8CA0-455CA0AB27F3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BC8B-2AD4-44A0-A154-78220923A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1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10B8-48AF-4B7F-B996-AD784802146C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1313-7166-4781-A154-D300A9366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6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FA69-AF79-4078-8300-DEC051CEE5E2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0B98-F652-40BC-92D3-D877FD30E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1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B704-A6AC-4525-B5C2-EF0F0A48471F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8705-CCA0-4398-AF7D-92C84FC1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2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3BF6-7F01-46E8-8B6B-00E0442FDC64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D2B1-8075-41B4-892B-43776545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0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5520-8278-44D0-B98C-9D7CED4D1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1F32-D560-4D82-AFEE-091CB24A90B9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1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2BF2-72AE-44E6-9F28-18B6C6AEFB2B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9885-4BF3-4317-9745-F571D5D6F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5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20B6-F0F1-4442-9EEE-A3B2793A516C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1B7D-CA96-4AC0-9133-C15C6A135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5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730B-F670-47CC-8C7E-83DCDADBA3B8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84EA-CDBF-4E77-9B14-ECE3586A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2400-D636-40DC-91AD-C83B40ABF4F9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C8B6-148F-4DA9-8D71-89E750C0D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0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25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A95D6-AB06-4E8D-BF8D-586422433398}" type="datetime1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F5FAA-5651-4E1D-9ECB-EFFF57998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6DAE0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5B6BB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6DAE0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6DAE0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5"/>
          <p:cNvSpPr>
            <a:spLocks noChangeArrowheads="1"/>
          </p:cNvSpPr>
          <p:nvPr/>
        </p:nvSpPr>
        <p:spPr bwMode="auto">
          <a:xfrm>
            <a:off x="1116013" y="188913"/>
            <a:ext cx="720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Институт нефтехимии и катализа РАН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Лаборатория математической химии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019175"/>
            <a:ext cx="7704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02.06.01 – Компьютерные и информационные науки</a:t>
            </a:r>
          </a:p>
          <a:p>
            <a:pPr algn="ctr"/>
            <a:r>
              <a:rPr lang="ru-RU" sz="20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sz="20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1.2.2 </a:t>
            </a:r>
            <a:r>
              <a:rPr lang="ru-RU" sz="20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Математическое моделирование, численные методы и комплексы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503238" y="4221163"/>
            <a:ext cx="81010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Докладчик: Ахметзянова Лиана Ульфатовна 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д.ф.-м.н., профессор, зав. лаб. математической химии ИНК РАН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Губайдуллин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Ирек Марсович</a:t>
            </a:r>
          </a:p>
          <a:p>
            <a:pPr>
              <a:buFont typeface="Arial" charset="0"/>
              <a:buNone/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Научный консультант: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к.б.н., зав. лаб. структуры и функций биополимеров ИБГ УФИЦ РАН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Гарафутдинов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Равиль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Ринатович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899592" y="2402372"/>
            <a:ext cx="71278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Компьютерное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моделирование 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дизайна праймеров для петлевой изотермической амплификации</a:t>
            </a:r>
          </a:p>
        </p:txBody>
      </p:sp>
      <p:sp>
        <p:nvSpPr>
          <p:cNvPr id="1434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28BBD-7129-4341-99E0-73A864D5C0BF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5000"/>
            <a:ext cx="56832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44463" y="4225925"/>
            <a:ext cx="4175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Формула ускорения</a:t>
            </a:r>
            <a:r>
              <a:rPr lang="en-US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параллельного алгоритма: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33350" y="5375275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i="1" baseline="-25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время выполнения последовательного алгоритма</a:t>
            </a:r>
            <a:r>
              <a:rPr lang="ru-RU" altLang="ru-RU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ru-RU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i="1" baseline="-25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время выполнения параллельной версии алгоритма на</a:t>
            </a:r>
            <a:r>
              <a:rPr lang="ru-RU" altLang="ru-RU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р </a:t>
            </a:r>
            <a:r>
              <a:rPr lang="ru-RU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одинаковых процессорах  </a:t>
            </a:r>
            <a:r>
              <a:rPr lang="en-US" altLang="ru-RU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51363"/>
            <a:ext cx="942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0"/>
            <a:ext cx="5040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График зависимости времени</a:t>
            </a:r>
            <a:r>
              <a:rPr lang="en-US" sz="195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поиска от длины нуклеотидной последовательности</a:t>
            </a:r>
          </a:p>
        </p:txBody>
      </p:sp>
      <p:sp>
        <p:nvSpPr>
          <p:cNvPr id="26632" name="Прямоугольник 10"/>
          <p:cNvSpPr>
            <a:spLocks noChangeArrowheads="1"/>
          </p:cNvSpPr>
          <p:nvPr/>
        </p:nvSpPr>
        <p:spPr bwMode="auto">
          <a:xfrm>
            <a:off x="8532440" y="26988"/>
            <a:ext cx="611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fld id="{37905171-7CC9-4A33-BCB7-38EF636803B5}" type="slidenum">
              <a:rPr lang="ru-RU" altLang="ru-RU" sz="32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altLang="ru-RU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1500" y="2060575"/>
            <a:ext cx="3636963" cy="992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График зависимости ускорения от длины нуклеотидной последовательности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4463" y="3219450"/>
            <a:ext cx="4032250" cy="1031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Среднее ускорение на двух процессах составило 1,7, </a:t>
            </a:r>
          </a:p>
          <a:p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четырех процессах 2,6. </a:t>
            </a: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66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5" name="TextBox 14"/>
          <p:cNvSpPr txBox="1"/>
          <p:nvPr/>
        </p:nvSpPr>
        <p:spPr>
          <a:xfrm>
            <a:off x="6084888" y="292100"/>
            <a:ext cx="2519362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 увеличением мощности процессора увеличивается эффективность многозадачных вычислений </a:t>
            </a: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141663"/>
            <a:ext cx="46037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7"/>
          <p:cNvSpPr txBox="1">
            <a:spLocks noChangeArrowheads="1"/>
          </p:cNvSpPr>
          <p:nvPr/>
        </p:nvSpPr>
        <p:spPr bwMode="auto">
          <a:xfrm>
            <a:off x="0" y="6021388"/>
            <a:ext cx="9129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Ахметзянова Л.У., Давлеткулов Т.М., Гарафутдинов Р.Р., Чемерис А.В., Губайдуллин И.М. Параллельный поиск с использованием алгоритма Рабина−Карпа для петлевой изотермической амплификации ДНК. В сборнике: Параллельные вычислительные технологии (ПаВТ'2021). Короткие статьи и описания плакатов. XV международная конференция. Челябинск, 2021. С. 278.</a:t>
            </a: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0"/>
            <a:ext cx="468312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91293-DCED-4F0A-8A16-7C66092C0FE9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6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7651" name="AutoShape 8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7652" name="AutoShape 10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7653" name="AutoShape 12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7654" name="AutoShape 14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27655" name="Рисунок 17" descr="C:\Users\Пользователь\AppData\Local\Microsoft\Windows\INetCache\Content.Word\WhatsApp Image 2021-01-13 at 16.30.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4" y="874712"/>
            <a:ext cx="43561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Прямоугольник 18"/>
          <p:cNvSpPr>
            <a:spLocks noChangeArrowheads="1"/>
          </p:cNvSpPr>
          <p:nvPr/>
        </p:nvSpPr>
        <p:spPr bwMode="auto">
          <a:xfrm>
            <a:off x="4733131" y="4581128"/>
            <a:ext cx="40322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Ахо-Корасика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Сложность алгоритма: </a:t>
            </a:r>
            <a:r>
              <a:rPr lang="en-US" altLang="ru-RU" sz="20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2000" b="1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en-US" altLang="ru-RU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– длина образца, </a:t>
            </a:r>
            <a:r>
              <a:rPr lang="en-US" altLang="ru-RU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 длина строки, 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общее количество вхождений образца в текст </a:t>
            </a:r>
          </a:p>
        </p:txBody>
      </p:sp>
      <p:sp>
        <p:nvSpPr>
          <p:cNvPr id="27657" name="TextBox 19"/>
          <p:cNvSpPr txBox="1">
            <a:spLocks noChangeArrowheads="1"/>
          </p:cNvSpPr>
          <p:nvPr/>
        </p:nvSpPr>
        <p:spPr bwMode="auto">
          <a:xfrm>
            <a:off x="155575" y="0"/>
            <a:ext cx="8593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Схема поиска образца в строке согласно алгоритм</a:t>
            </a:r>
            <a:r>
              <a:rPr lang="en-US" altLang="ru-RU" sz="28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endParaRPr lang="ru-RU" altLang="ru-RU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Ахо-Корасик</a:t>
            </a:r>
          </a:p>
        </p:txBody>
      </p:sp>
      <p:sp>
        <p:nvSpPr>
          <p:cNvPr id="27658" name="Прямоугольник 2"/>
          <p:cNvSpPr>
            <a:spLocks noChangeArrowheads="1"/>
          </p:cNvSpPr>
          <p:nvPr/>
        </p:nvSpPr>
        <p:spPr bwMode="auto">
          <a:xfrm>
            <a:off x="69850" y="3022104"/>
            <a:ext cx="8991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Графики зависимости времени поиска от длины нуклеотидной последовательности для последовательного поиска и многоядерного поиска.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686546" y="3927475"/>
            <a:ext cx="4095750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Среднее ускорение составило </a:t>
            </a:r>
            <a:r>
              <a:rPr lang="en-US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,78</a:t>
            </a:r>
          </a:p>
        </p:txBody>
      </p:sp>
      <p:pic>
        <p:nvPicPr>
          <p:cNvPr id="27660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674815"/>
            <a:ext cx="44354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Прямоугольник 4"/>
          <p:cNvSpPr>
            <a:spLocks noChangeArrowheads="1"/>
          </p:cNvSpPr>
          <p:nvPr/>
        </p:nvSpPr>
        <p:spPr bwMode="auto">
          <a:xfrm>
            <a:off x="4773064" y="969963"/>
            <a:ext cx="3922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Используется конечный автомат, в результате которого образуется префиксное дерево, бор. 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Для поиска и переходить по узлам бора, необходимы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суффиксные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ссылки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6440"/>
            <a:ext cx="918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Corasick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M.J. Efficient string matching: An aid to bibliographic search.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1975. 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55575" y="160338"/>
            <a:ext cx="8809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Алгоритм поиска и формирование наборов праймеров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638" y="2405063"/>
            <a:ext cx="3621087" cy="1938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этап: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длина праймера,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GC-состав, 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температура плавления, °С;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повторы;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гомодимерность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0850" y="2501900"/>
            <a:ext cx="4679950" cy="163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этап: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размер целевого участка,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расстояния между праймерами,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температура плавления в наборе, °С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гетеродимерность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00" name="AutoShape 2" descr="blob:https://web.whatsapp.com/52c0567b-2d45-4c2a-98c3-c588c16a70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9740" name="Group 44"/>
          <p:cNvGraphicFramePr>
            <a:graphicFrameLocks noGrp="1"/>
          </p:cNvGraphicFramePr>
          <p:nvPr/>
        </p:nvGraphicFramePr>
        <p:xfrm>
          <a:off x="155575" y="4779963"/>
          <a:ext cx="8880475" cy="1717040"/>
        </p:xfrm>
        <a:graphic>
          <a:graphicData uri="http://schemas.openxmlformats.org/drawingml/2006/table">
            <a:tbl>
              <a:tblPr/>
              <a:tblGrid>
                <a:gridCol w="1250950"/>
                <a:gridCol w="1243013"/>
                <a:gridCol w="1130300"/>
                <a:gridCol w="1152525"/>
                <a:gridCol w="1295400"/>
                <a:gridCol w="1584325"/>
                <a:gridCol w="1223962"/>
              </a:tblGrid>
              <a:tr h="127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генома </a:t>
                      </a:r>
                      <a:endParaRPr kumimoji="0" lang="en-US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пар оснований)</a:t>
                      </a: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Геном коронавируса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(29 903 п.о.)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 Т4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(168 903 п.о.)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Микоплазма (580 076 п.о.)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Хеликобактер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(1 624 458 п.о.)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Кишечная палочка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(4 641 652 п.о.)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Нематода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(100 286 401 п.о.)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  <a:tr h="127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праймеров, с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71,68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A5B6BB"/>
                        </a:buClr>
                        <a:buSzPct val="85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C6DAE0"/>
                        </a:buClr>
                        <a:buSzPct val="85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1082,53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55575" y="1268413"/>
            <a:ext cx="209661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нуклеотидной последовательности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98725" y="1266032"/>
            <a:ext cx="15128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Подбор праймеров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20381" y="1276747"/>
            <a:ext cx="194468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Сортировка праймеров по наборам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688" y="1266825"/>
            <a:ext cx="24479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Вывод наборов для проведения </a:t>
            </a:r>
            <a:r>
              <a:rPr lang="en-US" dirty="0"/>
              <a:t>LAMP</a:t>
            </a:r>
            <a:r>
              <a:rPr lang="ru-RU" dirty="0"/>
              <a:t> </a:t>
            </a:r>
          </a:p>
        </p:txBody>
      </p:sp>
      <p:cxnSp>
        <p:nvCxnSpPr>
          <p:cNvPr id="14" name="Прямая со стрелкой 13"/>
          <p:cNvCxnSpPr>
            <a:endCxn id="10" idx="1"/>
          </p:cNvCxnSpPr>
          <p:nvPr/>
        </p:nvCxnSpPr>
        <p:spPr>
          <a:xfrm flipV="1">
            <a:off x="2252191" y="1662113"/>
            <a:ext cx="246534" cy="794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57638" y="1662113"/>
            <a:ext cx="369887" cy="3175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265069" y="1665288"/>
            <a:ext cx="251619" cy="15081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0"/>
            <a:endCxn id="10" idx="2"/>
          </p:cNvCxnSpPr>
          <p:nvPr/>
        </p:nvCxnSpPr>
        <p:spPr>
          <a:xfrm flipV="1">
            <a:off x="2085182" y="2058194"/>
            <a:ext cx="1169987" cy="346869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0"/>
            <a:endCxn id="11" idx="2"/>
          </p:cNvCxnSpPr>
          <p:nvPr/>
        </p:nvCxnSpPr>
        <p:spPr>
          <a:xfrm flipH="1" flipV="1">
            <a:off x="5292725" y="2068909"/>
            <a:ext cx="1308100" cy="432991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7938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ACC331-CE43-47CC-95C4-6AC9DE0B1760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042988" y="4343400"/>
            <a:ext cx="360362" cy="39528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57638" y="3317875"/>
            <a:ext cx="327025" cy="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0"/>
            <a:ext cx="468312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1DF8E4-1810-48AB-A828-00700A9E6B30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ИНК\Публикации и Конференции\2022\Семинар_Март\Блок-схемы\diagram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28" y="530904"/>
            <a:ext cx="5728929" cy="62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91018" y="7031"/>
            <a:ext cx="882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Блок-схема работы 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26988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446624-305B-45AB-8057-ECBE44B54887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ИНК\Публикации и Конференции\2022\Семинар_Март\Блок-схемы\diagram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58" y="764704"/>
            <a:ext cx="4558967" cy="55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:\Users\user\Desktop\ИНК\Публикации и Конференции\2022\Семинар_Март\Блок-схемы\diagram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64704"/>
            <a:ext cx="4461742" cy="560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23850" y="31411"/>
            <a:ext cx="8351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Расчет параметра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 %GC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39925"/>
            <a:ext cx="629285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68313" y="169863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Реализация программы «</a:t>
            </a:r>
            <a:r>
              <a:rPr lang="en-US" altLang="ru-RU" sz="2800" b="1"/>
              <a:t>LAMPrimers iQ</a:t>
            </a:r>
            <a:r>
              <a:rPr lang="ru-RU" altLang="ru-RU" sz="2800" b="1"/>
              <a:t>»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0"/>
            <a:ext cx="53975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502E6C-74E4-4839-A431-3BE0137F225B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1438" y="765175"/>
            <a:ext cx="3421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Язык программирования:</a:t>
            </a:r>
          </a:p>
          <a:p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100" i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6443663" y="692150"/>
            <a:ext cx="280828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Формат:</a:t>
            </a: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1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asta </a:t>
            </a:r>
          </a:p>
          <a:p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100" i="1">
                <a:latin typeface="Times New Roman" pitchFamily="18" charset="0"/>
                <a:cs typeface="Times New Roman" pitchFamily="18" charset="0"/>
              </a:rPr>
              <a:t>*.fas *.fasta *.fna *.ffn *.faa *.frn *.afa *.mfa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ru-RU" sz="21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Текстовый файл.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Последовательность нуклеотидов.</a:t>
            </a:r>
          </a:p>
        </p:txBody>
      </p:sp>
      <p:sp>
        <p:nvSpPr>
          <p:cNvPr id="32774" name="Прямоугольник 9"/>
          <p:cNvSpPr>
            <a:spLocks noChangeArrowheads="1"/>
          </p:cNvSpPr>
          <p:nvPr/>
        </p:nvSpPr>
        <p:spPr bwMode="auto">
          <a:xfrm>
            <a:off x="3995738" y="765175"/>
            <a:ext cx="2047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Библиотеки: </a:t>
            </a:r>
          </a:p>
          <a:p>
            <a:pPr>
              <a:buFontTx/>
              <a:buChar char="-"/>
            </a:pP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100" i="1">
                <a:latin typeface="Times New Roman" pitchFamily="18" charset="0"/>
                <a:cs typeface="Times New Roman" pitchFamily="18" charset="0"/>
              </a:rPr>
              <a:t>bioPython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100" i="1">
                <a:latin typeface="Times New Roman" pitchFamily="18" charset="0"/>
                <a:cs typeface="Times New Roman" pitchFamily="18" charset="0"/>
              </a:rPr>
              <a:t>Qt</a:t>
            </a:r>
            <a:r>
              <a:rPr lang="ru-RU" altLang="ru-RU" sz="2100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4264025" y="6053138"/>
            <a:ext cx="151288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 b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5913" y="6246813"/>
            <a:ext cx="86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26495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445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54F88E-667C-4766-9FC6-16481D3FDE57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755650" y="115888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Реализация программы «</a:t>
            </a:r>
            <a:r>
              <a:rPr lang="en-US" altLang="ru-RU" sz="2800" b="1"/>
              <a:t>LAMPrimers iQ</a:t>
            </a:r>
            <a:r>
              <a:rPr lang="ru-RU" altLang="ru-RU" sz="2800" b="1"/>
              <a:t>»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6737992" cy="283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46085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538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9863"/>
            <a:ext cx="45370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29638" y="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4E8880-58AB-45C9-A7F9-1E4E6ECB79FD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250825" y="1714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Тестирование </a:t>
            </a: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праймеров в лабораторных условиях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20" y="923398"/>
            <a:ext cx="6750428" cy="27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20" y="3902075"/>
            <a:ext cx="6750428" cy="28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07950" y="1628775"/>
            <a:ext cx="2324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Подобрано с помощью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 </a:t>
            </a:r>
            <a:endParaRPr lang="ru-RU" alt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NEB)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7313" y="4619625"/>
            <a:ext cx="2324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Подобрано с помощью </a:t>
            </a:r>
            <a:r>
              <a:rPr lang="en-US" alt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LAMPrimers</a:t>
            </a:r>
            <a:r>
              <a:rPr lang="en-US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ИНК\WhatsApp Image 2022-10-27 at 16.32.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14223"/>
            <a:ext cx="2880320" cy="36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ИНК\WhatsApp Image 2022-10-27 at 16.31.2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" y="3114222"/>
            <a:ext cx="3048397" cy="35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ИНК\f34acfb4-b5b4-44de-81a7-cfdf82256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116632"/>
            <a:ext cx="2730633" cy="36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ИНК\WhatsApp Image 2022-10-27 at 16.31.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501008"/>
            <a:ext cx="2730633" cy="32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8708" y="82461"/>
            <a:ext cx="467544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9D1B7D-CA96-4AC0-9133-C15C6A135688}" type="slidenum">
              <a:rPr lang="ru-RU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6" y="260648"/>
            <a:ext cx="6046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Тестирование подобранных праймеров в лабораторных условиях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/>
              <a:t>Институт биохимии и генетики – обособленное структурное подразделение Федерального государственного бюджетного научного учреждения УФИЦ РАН. Уфа, Россия</a:t>
            </a:r>
            <a:endParaRPr lang="ru-RU" dirty="0"/>
          </a:p>
          <a:p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5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107505" y="171450"/>
            <a:ext cx="8496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Тестирование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праймеров в лабораторных условиях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6" descr="рис для АЛиа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7252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60432" y="30168"/>
            <a:ext cx="701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C4E8880-58AB-45C9-A7F9-1E4E6ECB79FD}" type="slidenum">
              <a:rPr lang="ru-RU" alt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 descr="Неприятно познакомиться: как появились вирусы и почему в России и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5362" name="AutoShape 6" descr="Неприятно познакомиться: как появились вирусы и почему в России и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5363" name="Picture 8" descr="Неприятно познакомиться: как появились вирусы и почему в России 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2771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Волокнистый кавернозный туберкулез легких и макро микобактери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2484438" cy="15827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7019925" y="76517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Вирусы</a:t>
            </a:r>
            <a:endParaRPr lang="ru-RU" altLang="ru-RU" sz="2400" b="1"/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395288" y="692150"/>
            <a:ext cx="1535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747713" y="7938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Применение амплификации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413" y="620713"/>
            <a:ext cx="4105275" cy="2447925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600" b="1">
                <a:latin typeface="Calibri" pitchFamily="34" charset="0"/>
                <a:cs typeface="Calibri" pitchFamily="34" charset="0"/>
              </a:rPr>
              <a:t>Диагностика </a:t>
            </a:r>
            <a:r>
              <a:rPr lang="ru-RU" altLang="ru-RU" sz="1600" b="1">
                <a:latin typeface="Calibri" pitchFamily="34" charset="0"/>
              </a:rPr>
              <a:t>инфекционных агентов</a:t>
            </a:r>
            <a:endParaRPr lang="ru-RU" altLang="ru-RU" sz="1600"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1600" b="1">
                <a:latin typeface="Calibri" pitchFamily="34" charset="0"/>
                <a:cs typeface="Calibri" pitchFamily="34" charset="0"/>
              </a:rPr>
              <a:t>Диагностика </a:t>
            </a:r>
            <a:r>
              <a:rPr lang="ru-RU" altLang="ru-RU" sz="1600" b="1">
                <a:latin typeface="Calibri" pitchFamily="34" charset="0"/>
              </a:rPr>
              <a:t>наследственной патологии</a:t>
            </a:r>
            <a:endParaRPr lang="ru-RU" altLang="ru-RU" sz="1600"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1600" b="1">
                <a:latin typeface="Calibri" pitchFamily="34" charset="0"/>
                <a:cs typeface="Calibri" pitchFamily="34" charset="0"/>
              </a:rPr>
              <a:t>Установление</a:t>
            </a:r>
            <a:r>
              <a:rPr lang="ru-RU" altLang="ru-RU" sz="1600" b="1">
                <a:latin typeface="Calibri" pitchFamily="34" charset="0"/>
              </a:rPr>
              <a:t> родства</a:t>
            </a:r>
          </a:p>
          <a:p>
            <a:pPr eaLnBrk="0" hangingPunct="0">
              <a:buFontTx/>
              <a:buChar char="•"/>
            </a:pPr>
            <a:r>
              <a:rPr lang="ru-RU" altLang="ru-RU" sz="1600" b="1">
                <a:latin typeface="Calibri" pitchFamily="34" charset="0"/>
                <a:cs typeface="Calibri" pitchFamily="34" charset="0"/>
              </a:rPr>
              <a:t>Анализ древних останков, </a:t>
            </a:r>
            <a:r>
              <a:rPr lang="ru-RU" altLang="ru-RU" sz="1600" b="1">
                <a:latin typeface="Calibri" pitchFamily="34" charset="0"/>
              </a:rPr>
              <a:t>ДНК-</a:t>
            </a:r>
            <a:r>
              <a:rPr lang="ru-RU" altLang="ru-RU" sz="1600" b="1">
                <a:latin typeface="Calibri" pitchFamily="34" charset="0"/>
                <a:cs typeface="Calibri" pitchFamily="34" charset="0"/>
              </a:rPr>
              <a:t>криминалистика</a:t>
            </a:r>
            <a:endParaRPr lang="ru-RU" altLang="ru-RU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9" name="Прямоугольник 13"/>
          <p:cNvSpPr>
            <a:spLocks noChangeArrowheads="1"/>
          </p:cNvSpPr>
          <p:nvPr/>
        </p:nvSpPr>
        <p:spPr bwMode="auto">
          <a:xfrm>
            <a:off x="1116013" y="3141663"/>
            <a:ext cx="7040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ДНК (</a:t>
            </a:r>
            <a:r>
              <a:rPr lang="vi-VN" altLang="ru-RU" sz="2800" b="1">
                <a:latin typeface="Times New Roman" pitchFamily="18" charset="0"/>
              </a:rPr>
              <a:t>Дезоксирибонуклеиновая кислота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pic>
        <p:nvPicPr>
          <p:cNvPr id="15370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644900"/>
            <a:ext cx="6121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Прямоугольник 19"/>
          <p:cNvSpPr>
            <a:spLocks noChangeArrowheads="1"/>
          </p:cNvSpPr>
          <p:nvPr/>
        </p:nvSpPr>
        <p:spPr bwMode="auto">
          <a:xfrm>
            <a:off x="0" y="5949950"/>
            <a:ext cx="2916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A – А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денин; 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G – Г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уанин;  </a:t>
            </a:r>
          </a:p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C – Ц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итозин;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T – 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имин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12841" y="17237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66183-4ED6-4399-B0B1-9BD9232D5EFD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613933"/>
            <a:ext cx="2962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504" y="270520"/>
            <a:ext cx="903649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266700" indent="182563" eaLnBrk="0" hangingPunct="0">
              <a:tabLst>
                <a:tab pos="171450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математический алгоритм подбора праймеров для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компьютерная программа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 праймеров: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новый алгоритм подбора праймеров для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 интерфейс программы, получено свидетельство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ее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2022617417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LAMPrimers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функционала программы на геномах различных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вычислительные эксперименты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выбора оптимального набора праймеров для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лабораторные эксперименты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обнаружению генетического материала коронавируса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с помощью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182563" eaLnBrk="0" hangingPunct="0">
              <a:tabLst>
                <a:tab pos="171450" algn="l"/>
              </a:tabLst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0"/>
            <a:ext cx="611187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7E04CF-047E-48CF-B794-0227ECE8124F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709" y="44624"/>
            <a:ext cx="89582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Публикации</a:t>
            </a:r>
          </a:p>
        </p:txBody>
      </p:sp>
      <p:sp>
        <p:nvSpPr>
          <p:cNvPr id="3686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79706" y="29371"/>
            <a:ext cx="684213" cy="62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D3350A-F49E-4647-9570-C4CB08C93399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95934" y="764704"/>
            <a:ext cx="891381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>
              <a:buFont typeface="Georgia" pitchFamily="18" charset="0"/>
              <a:buAutoNum type="arabicPeriod"/>
            </a:pPr>
            <a:r>
              <a:rPr lang="en-US" altLang="ru-RU" sz="1900" dirty="0" err="1">
                <a:latin typeface="Times New Roman" pitchFamily="18" charset="0"/>
                <a:cs typeface="Times New Roman" pitchFamily="18" charset="0"/>
              </a:rPr>
              <a:t>Kiryanova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900" dirty="0" err="1">
                <a:latin typeface="Times New Roman" pitchFamily="18" charset="0"/>
                <a:cs typeface="Times New Roman" pitchFamily="18" charset="0"/>
              </a:rPr>
              <a:t>O.Yu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altLang="ru-RU" sz="1900" dirty="0" err="1">
                <a:latin typeface="Times New Roman" pitchFamily="18" charset="0"/>
                <a:cs typeface="Times New Roman" pitchFamily="18" charset="0"/>
              </a:rPr>
              <a:t>Kiryanov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 I.I., </a:t>
            </a:r>
            <a:r>
              <a:rPr lang="en-US" altLang="ru-RU" sz="1900" b="1" dirty="0" err="1">
                <a:latin typeface="Times New Roman" pitchFamily="18" charset="0"/>
                <a:cs typeface="Times New Roman" pitchFamily="18" charset="0"/>
              </a:rPr>
              <a:t>Akhmetzianova</a:t>
            </a:r>
            <a:r>
              <a:rPr lang="en-US" altLang="ru-RU" sz="1900" b="1" dirty="0">
                <a:latin typeface="Times New Roman" pitchFamily="18" charset="0"/>
                <a:cs typeface="Times New Roman" pitchFamily="18" charset="0"/>
              </a:rPr>
              <a:t> L.U.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900" dirty="0" err="1">
                <a:latin typeface="Times New Roman" pitchFamily="18" charset="0"/>
                <a:cs typeface="Times New Roman" pitchFamily="18" charset="0"/>
              </a:rPr>
              <a:t>Kuluev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 B.R., </a:t>
            </a:r>
            <a:r>
              <a:rPr lang="en-US" altLang="ru-RU" sz="1900" dirty="0" err="1">
                <a:latin typeface="Times New Roman" pitchFamily="18" charset="0"/>
                <a:cs typeface="Times New Roman" pitchFamily="18" charset="0"/>
              </a:rPr>
              <a:t>Chemeris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 A.V. The method of generation barcode for DNA certification of plants and organisms. CEUR Workshop Proceedings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Data Science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2020.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2667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Р. 207-210.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endParaRPr lang="ru-RU" alt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en-US" altLang="ru-RU" sz="1900" b="1" dirty="0" err="1" smtClean="0">
                <a:latin typeface="Times New Roman" pitchFamily="18" charset="0"/>
                <a:cs typeface="Times New Roman" pitchFamily="18" charset="0"/>
              </a:rPr>
              <a:t>Akhmetzianova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 L.U.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900" dirty="0" err="1" smtClean="0">
                <a:latin typeface="Times New Roman" pitchFamily="18" charset="0"/>
                <a:cs typeface="Times New Roman" pitchFamily="18" charset="0"/>
              </a:rPr>
              <a:t>Davletkulov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 T. M., </a:t>
            </a:r>
            <a:r>
              <a:rPr lang="en-US" altLang="ru-RU" sz="1900" dirty="0" err="1" smtClean="0">
                <a:latin typeface="Times New Roman" pitchFamily="18" charset="0"/>
                <a:cs typeface="Times New Roman" pitchFamily="18" charset="0"/>
              </a:rPr>
              <a:t>Gubaidullin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 I.M., </a:t>
            </a:r>
            <a:r>
              <a:rPr lang="en-US" altLang="ru-RU" sz="1900" dirty="0" err="1" smtClean="0">
                <a:latin typeface="Times New Roman" pitchFamily="18" charset="0"/>
                <a:cs typeface="Times New Roman" pitchFamily="18" charset="0"/>
              </a:rPr>
              <a:t>Islamgulov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 A.R. Parallel implementation of the primer search algorithm for loop-mediated isothermal amplification. Journal of Physics: Conference Series 2131 022004. 2021. doi:10.1088/1742-6596/2131/2/022004 </a:t>
            </a:r>
            <a:r>
              <a:rPr lang="en-US" altLang="ru-RU" sz="19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Ахметзянова Л.У.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Давлеткулов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Т.М.,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Гарафутдинов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Р.Р., Губайдуллин И.М. Применение алгоритма Ахо-Корасик для подбора праймеров для петлевой изотермической амплификации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Математическая биология и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биоинформатика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2022. Т. 17. № 2.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: 10.17537/2022.17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1900" b="1" dirty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Кирьянова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О.Ю.,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Ахметзянова Л.У.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Губайдуллин И.М. Алгоритмы поиска в задачах анализа нуклеотидных последовательностей с целью однозначной идентификации геномов. Вестник Башкирского университета. 2020. Т. 25. № 2. С. 285-290.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ВАК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Кулуев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Б.Р., Кирьянова О.Ю.,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Геращенков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Г.А., Рожнова Н.А.,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Гумерова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Г.Р., Вершинина З.Р.,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Матниязов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Р.Т.,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Ахметзянова Л.У.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Князев А.В., Михайлова Е.В.,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Гарафутдинов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Р.Р.,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Баймиев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Ан.Х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., Губайдуллин И.М.,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Баймиев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Ал.Х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Чемерис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А.В. Некоторые новшества в 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CRISPR/</a:t>
            </a:r>
            <a:r>
              <a:rPr lang="en-US" altLang="ru-RU" sz="1900" dirty="0" err="1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геномном редактировании и в смежных областях.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Биомика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. 2019. Т.11. №3. С.315-343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075" y="115888"/>
            <a:ext cx="8958263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Публикации</a:t>
            </a:r>
          </a:p>
        </p:txBody>
      </p:sp>
      <p:sp>
        <p:nvSpPr>
          <p:cNvPr id="3789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35975" y="44450"/>
            <a:ext cx="684213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7C1AE-7001-4B32-9590-8BFD74F4B361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75" y="836712"/>
            <a:ext cx="905192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24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Kiryanova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O. Y., 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</a:rPr>
              <a:t>Akhmetzianova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 L.U.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Kuluev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B.R.,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Gubaydullin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I. M.,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Chemeris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A.V. Computer modelling of primers search in the DNA chain. Computational mathematics and information technologies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2019.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Vol. 1.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№ 1.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P. 29-34.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24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altLang="ru-RU" sz="1850" dirty="0" err="1" smtClean="0">
                <a:latin typeface="Times New Roman" pitchFamily="18" charset="0"/>
                <a:cs typeface="Times New Roman" pitchFamily="18" charset="0"/>
              </a:rPr>
              <a:t>Kiryanova</a:t>
            </a:r>
            <a:r>
              <a:rPr lang="en-US" alt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50" dirty="0" err="1">
                <a:latin typeface="Times New Roman" pitchFamily="18" charset="0"/>
                <a:cs typeface="Times New Roman" pitchFamily="18" charset="0"/>
              </a:rPr>
              <a:t>O.Yu</a:t>
            </a:r>
            <a:r>
              <a:rPr lang="en-US" altLang="ru-RU" sz="185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altLang="ru-RU" sz="1850" dirty="0" err="1">
                <a:latin typeface="Times New Roman" pitchFamily="18" charset="0"/>
                <a:cs typeface="Times New Roman" pitchFamily="18" charset="0"/>
              </a:rPr>
              <a:t>Kiryanov</a:t>
            </a:r>
            <a:r>
              <a:rPr lang="en-US" altLang="ru-RU" sz="1850" dirty="0">
                <a:latin typeface="Times New Roman" pitchFamily="18" charset="0"/>
                <a:cs typeface="Times New Roman" pitchFamily="18" charset="0"/>
              </a:rPr>
              <a:t> I.I., </a:t>
            </a:r>
            <a:r>
              <a:rPr lang="en-US" altLang="ru-RU" sz="1850" b="1" dirty="0" err="1">
                <a:latin typeface="Times New Roman" pitchFamily="18" charset="0"/>
                <a:cs typeface="Times New Roman" pitchFamily="18" charset="0"/>
              </a:rPr>
              <a:t>Akhmetzianova</a:t>
            </a:r>
            <a:r>
              <a:rPr lang="en-US" altLang="ru-RU" sz="1850" b="1" dirty="0">
                <a:latin typeface="Times New Roman" pitchFamily="18" charset="0"/>
                <a:cs typeface="Times New Roman" pitchFamily="18" charset="0"/>
              </a:rPr>
              <a:t> L.U.</a:t>
            </a:r>
            <a:r>
              <a:rPr lang="en-US" altLang="ru-RU" sz="18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850" dirty="0" err="1">
                <a:latin typeface="Times New Roman" pitchFamily="18" charset="0"/>
                <a:cs typeface="Times New Roman" pitchFamily="18" charset="0"/>
              </a:rPr>
              <a:t>Kuluev</a:t>
            </a:r>
            <a:r>
              <a:rPr lang="en-US" altLang="ru-RU" sz="1850" dirty="0">
                <a:latin typeface="Times New Roman" pitchFamily="18" charset="0"/>
                <a:cs typeface="Times New Roman" pitchFamily="18" charset="0"/>
              </a:rPr>
              <a:t> B.R., </a:t>
            </a:r>
            <a:r>
              <a:rPr lang="en-US" altLang="ru-RU" sz="1850" dirty="0" err="1">
                <a:latin typeface="Times New Roman" pitchFamily="18" charset="0"/>
                <a:cs typeface="Times New Roman" pitchFamily="18" charset="0"/>
              </a:rPr>
              <a:t>Chemeris</a:t>
            </a:r>
            <a:r>
              <a:rPr lang="en-US" altLang="ru-RU" sz="1850" dirty="0">
                <a:latin typeface="Times New Roman" pitchFamily="18" charset="0"/>
                <a:cs typeface="Times New Roman" pitchFamily="18" charset="0"/>
              </a:rPr>
              <a:t> A.V., </a:t>
            </a:r>
            <a:r>
              <a:rPr lang="en-US" altLang="ru-RU" sz="1850" dirty="0" err="1">
                <a:latin typeface="Times New Roman" pitchFamily="18" charset="0"/>
                <a:cs typeface="Times New Roman" pitchFamily="18" charset="0"/>
              </a:rPr>
              <a:t>Gubaydullin</a:t>
            </a:r>
            <a:r>
              <a:rPr lang="en-US" altLang="ru-RU" sz="1850" dirty="0">
                <a:latin typeface="Times New Roman" pitchFamily="18" charset="0"/>
                <a:cs typeface="Times New Roman" pitchFamily="18" charset="0"/>
              </a:rPr>
              <a:t> I.M. Parallel implementation of search algorithm for RNA guide design. </a:t>
            </a:r>
            <a:r>
              <a:rPr lang="ru-RU" altLang="ru-RU" sz="1850" dirty="0">
                <a:latin typeface="Times New Roman" pitchFamily="18" charset="0"/>
                <a:cs typeface="Times New Roman" pitchFamily="18" charset="0"/>
              </a:rPr>
              <a:t>Сборник: Параллельные вычислительные технологии (ПаВТ'2020). Короткие статьи и описания плакатов. 2020. С. 52-58</a:t>
            </a:r>
            <a:r>
              <a:rPr lang="ru-RU" altLang="ru-RU" sz="1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24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alt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Ахметзянова </a:t>
            </a:r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Л.У.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Кирьянова О.Ю., Губайдуллин И.М. Компьютерное моделирование петлевой изотермической амплификации. В книге: Уфимская осенняя математическая школа - 2020. Сборник тезисов международной научной конференции. Уфа. 2020. С. 169-171.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Kiryanova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O.Yu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Kiryanov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I.I., </a:t>
            </a:r>
            <a:r>
              <a:rPr lang="en-US" sz="18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Akhmetzianova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L.U., </a:t>
            </a:r>
            <a:r>
              <a:rPr lang="en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Kuluev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B.R., </a:t>
            </a:r>
            <a:r>
              <a:rPr lang="en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Chemeris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 The method of generation barcode for DNA certification of plants and organisms.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трудов по материалам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Международной конференции и молодежной школы. В 4-х томах. Под редакцией В.А. Фурсова. 2020. С. 292-296.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Ахметзянова Л.У.,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Кирьянова О.Ю., Губайдуллин И.М. . Поиск коротких фрагментов в анализе нуклеотидных последовательностей.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Международная научная молодежная школа-семинар «Математическое моделирование, численные методы и комплексы программ» имени Е.В. Воскресенского. 2020 г. </a:t>
            </a:r>
            <a:endParaRPr lang="ru-RU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075" y="116632"/>
            <a:ext cx="89582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Публикации</a:t>
            </a:r>
          </a:p>
        </p:txBody>
      </p:sp>
      <p:sp>
        <p:nvSpPr>
          <p:cNvPr id="3993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40738" y="188913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B4150A-949A-412C-9599-79D636750F19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34389" y="788389"/>
            <a:ext cx="91440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457200" indent="-457200">
              <a:buFont typeface="+mj-lt"/>
              <a:buAutoNum type="arabicPeriod" startAt="11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Ахметзянова Л.У.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Давлеткулов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Гарафутдинов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Р.Р.,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Чемерис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Губайдуллин И.М. Параллельный поиск с использованием алгоритма Рабина−Карпа для петлевой изотермической амплификации ДНК. В сборнике: Параллельные вычислительные технологии (ПаВТ'2021). Короткие статьи и описания плакатов. XV международная конференция. Челябинск, 2021. С. 278.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Гарафутдинов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Р.Р.,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Чемерис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Д.А.,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Мавзютов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А.Р., </a:t>
            </a: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Ахметзянова Л.У.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Давлеткулов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Т.М., Губайдуллин И.М.,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Чемерис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А.В. Петлевая 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LAMP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амплификация нуклеиновых кислот. 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два десятилетия развития и совершенствования</a:t>
            </a:r>
            <a:r>
              <a:rPr lang="en-US" alt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Биомика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. 2021. Т. 13. № 2. С. 176-226.</a:t>
            </a:r>
          </a:p>
          <a:p>
            <a:pPr>
              <a:buFont typeface="Georgia" pitchFamily="18" charset="0"/>
              <a:buAutoNum type="arabicPeriod" startAt="11"/>
            </a:pPr>
            <a:r>
              <a:rPr lang="ru-RU" altLang="ru-RU" sz="1900" b="1" dirty="0" smtClean="0">
                <a:latin typeface="Times New Roman" pitchFamily="18" charset="0"/>
                <a:cs typeface="Times New Roman" pitchFamily="18" charset="0"/>
              </a:rPr>
              <a:t>Ахметзянова </a:t>
            </a:r>
            <a:r>
              <a:rPr lang="ru-RU" altLang="ru-RU" sz="1900" b="1" dirty="0">
                <a:latin typeface="Times New Roman" pitchFamily="18" charset="0"/>
                <a:cs typeface="Times New Roman" pitchFamily="18" charset="0"/>
              </a:rPr>
              <a:t>Л.У.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dirty="0" err="1">
                <a:latin typeface="Times New Roman" pitchFamily="18" charset="0"/>
                <a:cs typeface="Times New Roman" pitchFamily="18" charset="0"/>
              </a:rPr>
              <a:t>Давлеткулов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 Т.М., Губайдуллин И.М. Дизайн праймеров для петлевой изотермической амплификации. Уфимская осенняя математическая школа: Материалы международной научной конференции (г. Уфа, 6-9 октября, 2021 г.). Т. 2. 2021. С.144-146. </a:t>
            </a: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 startAt="11"/>
            </a:pP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Akhmetzianova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 L.U.,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Davletkulov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T.M.,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Garafutdinov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R.R.,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Gubaydullin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I.M.,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Chemeris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A.V. Design primers for LAMP-amplification. Bioinformatics of Genome Regulation and Structure/Systems Biology (BGRS/SB-2022): Abstracts the Thirteenth International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Multiconference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Novosibirsk, 04–08 July 2022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2022. P. 24-25. 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 startAt="11"/>
            </a:pPr>
            <a:r>
              <a:rPr lang="ru-RU" altLang="ru-RU" sz="1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Готовится </a:t>
            </a:r>
            <a:r>
              <a:rPr lang="ru-RU" altLang="ru-RU" sz="1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статья с Институтом биохимии и генетики с результатами тестирования праймеров на реальных объектах.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2"/>
          <p:cNvSpPr>
            <a:spLocks noChangeArrowheads="1"/>
          </p:cNvSpPr>
          <p:nvPr/>
        </p:nvSpPr>
        <p:spPr bwMode="auto">
          <a:xfrm>
            <a:off x="96838" y="2852738"/>
            <a:ext cx="8928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360000" lvl="0" indent="-3600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«Параллельные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технологии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(ПаВТ'2020)» (г. Пермь, 2020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«Уфимская осенняя математическая школа» (г. Уфа, 2020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XXVIII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конференция студентов, аспирантов и молодых учёных «Ломоносов», секция «Биоинженерия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/>
              <a:t>г.Москва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2020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конференцию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Марчуковские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научные чтения» (г. Новосибирск, 2020 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молодежная школа-семинар «Математическое моделирование, численные методы и комплексы программ имени Е.В. Воскресенского» (г. Саранск. 2020 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838" y="2276475"/>
            <a:ext cx="89281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 и семинары</a:t>
            </a:r>
          </a:p>
        </p:txBody>
      </p:sp>
      <p:sp>
        <p:nvSpPr>
          <p:cNvPr id="409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39138" y="123825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6C037D-E33E-4245-8558-AC5C8A9B2F2F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63" y="115888"/>
            <a:ext cx="89582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Гранты</a:t>
            </a:r>
          </a:p>
        </p:txBody>
      </p:sp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125413" y="836613"/>
            <a:ext cx="889952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  <a:buFont typeface="Georgia" pitchFamily="18" charset="0"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Грант  РФФИ (Аспиранты) 20-37-90091 «Разработка программы дизайна праймеров для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AMPlification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- петлевой изотермической амплификации на основе технологий машинного обучения», 2 года. </a:t>
            </a:r>
          </a:p>
        </p:txBody>
      </p:sp>
      <p:sp>
        <p:nvSpPr>
          <p:cNvPr id="40966" name="Номер слайда 1"/>
          <p:cNvSpPr txBox="1">
            <a:spLocks/>
          </p:cNvSpPr>
          <p:nvPr/>
        </p:nvSpPr>
        <p:spPr bwMode="auto">
          <a:xfrm>
            <a:off x="8475663" y="49213"/>
            <a:ext cx="5381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fld id="{C11D63C4-A763-4678-B3FB-10C48A6492E8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algn="ctr"/>
              <a:t>24</a:t>
            </a:fld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8" y="170997"/>
            <a:ext cx="896461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 и семинары</a:t>
            </a:r>
          </a:p>
        </p:txBody>
      </p:sp>
      <p:sp>
        <p:nvSpPr>
          <p:cNvPr id="4198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26450" y="188913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F80B2-48A0-423E-B0D5-812522B13D69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908050"/>
            <a:ext cx="8856662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0" indent="-360000">
              <a:buFont typeface="+mj-lt"/>
              <a:buAutoNum type="arabicPeriod" startAt="6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научная интернет-конференция Интеграция науки и высшего образования в области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органической химии и биотехнологии (г. Уфа,  2021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 startAt="6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«Интеллектуальные информационные технологии и математическое моделирование (ИИТ&amp;ММ-2021)» (г. Геленджик, 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Дивноморское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 startAt="6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«Уфимская осенняя математическая школа» (г. Уфа, 2021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 startAt="6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«Параллельные вычислительные технологии (ПаВТ’2021)» (г. Волгоград, 2021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60000" lvl="0" indent="-360000">
              <a:buFont typeface="+mj-lt"/>
              <a:buAutoNum type="arabicPeriod" startAt="6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Thirteenth International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Multiconference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Bioinformatics of Genome Regulation and Structure/Systems Biology (BGRS/SB-2022)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60000">
              <a:buFont typeface="+mj-lt"/>
              <a:buAutoNum type="arabicPeriod" startAt="6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«Интеллектуальные информационные технологии и математическое моделирование (ИИТ&amp;ММ-2022)» (г. Геленджик, 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Дивноморское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г.).</a:t>
            </a:r>
          </a:p>
          <a:p>
            <a:pPr marL="342000" indent="-3420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24944"/>
            <a:ext cx="756084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052736"/>
            <a:ext cx="61926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ЗАВЕРШЕНА!</a:t>
            </a:r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3563C9-FF4D-40C0-A9D1-DF13143D5E72}" type="slidenum">
              <a:rPr lang="ru-RU" altLang="ru-RU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0"/>
            <a:ext cx="531813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F2A0-D519-4A94-BBD9-1DF6CA0238CF}" type="slidenum">
              <a:rPr lang="ru-RU" alt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3" descr="C:\Users\user\Desktop\ИНК\Публикации и Конференции\2022\Семинар_Март\Блок-схемы\diagram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88937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4284663" y="26035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Схема расчета </a:t>
            </a:r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GC-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состава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D1B7D-CA96-4AC0-9133-C15C6A13568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8367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математическую модель зависимости </a:t>
            </a:r>
            <a:r>
              <a:rPr lang="en-US" dirty="0" smtClean="0"/>
              <a:t>y=f(t)</a:t>
            </a:r>
          </a:p>
          <a:p>
            <a:r>
              <a:rPr lang="ru-RU" dirty="0" err="1" smtClean="0"/>
              <a:t>Флуорисценции</a:t>
            </a:r>
            <a:r>
              <a:rPr lang="ru-RU" dirty="0" smtClean="0"/>
              <a:t> от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FF66EB-C536-412A-AC7C-4C7F34C5A4B6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Подробная схема пц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25538"/>
            <a:ext cx="51450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416550" y="1139825"/>
            <a:ext cx="3708400" cy="1584325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Денатурация (93-95</a:t>
            </a:r>
            <a:r>
              <a:rPr lang="ru-RU" sz="2000" dirty="0"/>
              <a:t>°С)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Отжиг праймера (50-65</a:t>
            </a:r>
            <a:r>
              <a:rPr lang="ru-RU" sz="2000" dirty="0"/>
              <a:t>°С)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Элонгация (72</a:t>
            </a:r>
            <a:r>
              <a:rPr lang="ru-RU" sz="2000" dirty="0"/>
              <a:t>°С)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987675" y="3573463"/>
            <a:ext cx="3887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Праймеры для ПЦР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258888" y="333375"/>
            <a:ext cx="6769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Полимеразная цепная реакция (ПЦР)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1" y="4139094"/>
            <a:ext cx="5569674" cy="24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967288" y="1124744"/>
            <a:ext cx="42116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100" dirty="0" err="1">
                <a:latin typeface="Times New Roman" pitchFamily="18" charset="0"/>
                <a:cs typeface="Times New Roman" pitchFamily="18" charset="0"/>
              </a:rPr>
              <a:t>изотермичность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(от 60 до 65 </a:t>
            </a:r>
            <a:r>
              <a:rPr lang="en-US" altLang="ru-RU" sz="2100" dirty="0"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- быстрота (от 15 до 40 минут)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1009650"/>
            <a:ext cx="4932363" cy="201453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Компоненты для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LAMP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Праймер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ы – синтетические олигонуклеотиды длиной в среднем 20-25 нуклеотидов,</a:t>
            </a:r>
          </a:p>
          <a:p>
            <a:pPr>
              <a:buFontTx/>
              <a:buAutoNum type="arabicPeriod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ДНК-полимераза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 — фермент, обеспечивающий синтез цепей ДНК </a:t>
            </a:r>
          </a:p>
          <a:p>
            <a:pPr>
              <a:buFontTx/>
              <a:buAutoNum type="arabicPeriod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Водяная баня или термостат.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187450" y="115888"/>
            <a:ext cx="71294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Петлевая изотермическая амплификация</a:t>
            </a:r>
            <a:endParaRPr lang="en-US" alt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op-mediated isothermal </a:t>
            </a:r>
            <a:r>
              <a:rPr lang="en-US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lification (</a:t>
            </a:r>
            <a:r>
              <a:rPr lang="en-US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LAMP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514FD-6704-4335-932D-68702B2FC124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6" y="3068960"/>
            <a:ext cx="775111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0"/>
            <a:ext cx="896461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Программы дизайна праймеров 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LAMP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PrimerExplorer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(версии 4 и 5)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http://primerexplorer.jp/lampv5e/index.html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LAMP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Designer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http://www.premierbiosoft.com/isothermal/lamp.html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FastPCR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http://www.primerdigital.com/fastpcr.html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GLAPD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https://github.com/jiqingxiaoxi/GLAPD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Lamprim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https://github.com/Maximato/lamprim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NEB LAMP Primer Design Tool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https://lamp.neb.com/#!/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48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409B28-C152-4987-820D-3D8B8FB294FB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18078"/>
              </p:ext>
            </p:extLst>
          </p:nvPr>
        </p:nvGraphicFramePr>
        <p:xfrm>
          <a:off x="107503" y="2585579"/>
          <a:ext cx="8928992" cy="3830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443"/>
                <a:gridCol w="1054926"/>
                <a:gridCol w="1054926"/>
                <a:gridCol w="1054926"/>
                <a:gridCol w="605476"/>
                <a:gridCol w="871419"/>
                <a:gridCol w="914268"/>
                <a:gridCol w="878608"/>
              </a:tblGrid>
              <a:tr h="699405"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Язык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программи-рования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Термодина-мические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-тики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Длина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анализируе-мого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участка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Пет-левые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Конфигу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-рация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петлевых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Графичес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-кий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интерфейс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Прочее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Primer Explorer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Японская </a:t>
                      </a:r>
                      <a:r>
                        <a:rPr lang="ru-RU" sz="115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компания </a:t>
                      </a:r>
                      <a:r>
                        <a:rPr lang="ru-RU" sz="115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ChemicalCo</a:t>
                      </a:r>
                      <a:r>
                        <a:rPr lang="ru-RU" sz="115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5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LTD</a:t>
                      </a:r>
                      <a:r>
                        <a:rPr lang="ru-RU" sz="115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5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Токио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2000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Бесплатная онлайн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  <a:tr h="38582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FastPCR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Финская фирм</a:t>
                      </a:r>
                      <a:r>
                        <a:rPr lang="en-US" sz="115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 Primer Digital Ltd</a:t>
                      </a:r>
                      <a:endParaRPr lang="ru-RU" sz="115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  <a:tr h="5254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11111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GLAPD</a:t>
                      </a:r>
                      <a:endParaRPr lang="ru-RU" sz="1100" b="1" kern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b="0" kern="0" dirty="0">
                          <a:solidFill>
                            <a:srgbClr val="24292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Шанхайский университет </a:t>
                      </a:r>
                      <a:r>
                        <a:rPr lang="ru-RU" sz="1150" b="0" kern="0" dirty="0" err="1">
                          <a:solidFill>
                            <a:srgbClr val="24292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Цзяо</a:t>
                      </a:r>
                      <a:r>
                        <a:rPr lang="ru-RU" sz="1150" b="0" kern="0" dirty="0">
                          <a:solidFill>
                            <a:srgbClr val="24292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Тун, Китай</a:t>
                      </a:r>
                      <a:endParaRPr lang="ru-RU" sz="1150" b="1" kern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С, CUDA С, Perl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ограниченно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Коммерческая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Linux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  <a:tr h="3156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LAMP Designer</a:t>
                      </a:r>
                      <a:endParaRPr lang="ru-RU" sz="1100" b="1" kern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Американская фирма</a:t>
                      </a:r>
                      <a:r>
                        <a:rPr lang="en-US" sz="115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Premier </a:t>
                      </a:r>
                      <a:r>
                        <a:rPr lang="en-US" sz="1150" b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Biosoft</a:t>
                      </a:r>
                      <a:r>
                        <a:rPr lang="en-US" sz="115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5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MB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Тм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  <a:tr h="3503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Lamprim</a:t>
                      </a:r>
                      <a:endParaRPr lang="ru-RU" sz="1100" b="1" ker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доступен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  <a:tr h="39167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NEB LAMP</a:t>
                      </a:r>
                      <a:endParaRPr lang="ru-RU" sz="1100" b="1" kern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b="0" dirty="0" err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New</a:t>
                      </a:r>
                      <a:r>
                        <a:rPr lang="ru-RU" sz="1150" b="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b="0" dirty="0" err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England</a:t>
                      </a:r>
                      <a:r>
                        <a:rPr lang="ru-RU" sz="1150" b="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b="0" dirty="0" err="1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Biolabs</a:t>
                      </a:r>
                      <a:r>
                        <a:rPr lang="en-US" sz="1150" b="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150" b="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b="0" dirty="0" smtClean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штат </a:t>
                      </a:r>
                      <a:r>
                        <a:rPr lang="ru-RU" sz="1150" b="0" dirty="0">
                          <a:solidFill>
                            <a:srgbClr val="3A3A3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Массачусетс, США</a:t>
                      </a:r>
                      <a:endParaRPr lang="ru-RU" sz="115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100 до 2000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Бесплатная онлайн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LAMPrimer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iQ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учитывается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ограниченно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Бесплатная онлайн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687" marR="6568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90488" y="17045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специальной компьютерной программы для математического моделирования праймерных систем, позволяющих подбирать специфичные праймеры для проведения изотермической петлевой амплификации.</a:t>
            </a:r>
          </a:p>
        </p:txBody>
      </p:sp>
      <p:sp>
        <p:nvSpPr>
          <p:cNvPr id="22530" name="Прямоугольник 7"/>
          <p:cNvSpPr>
            <a:spLocks noChangeArrowheads="1"/>
          </p:cNvSpPr>
          <p:nvPr/>
        </p:nvSpPr>
        <p:spPr bwMode="auto">
          <a:xfrm>
            <a:off x="106363" y="5589240"/>
            <a:ext cx="8894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заключается в том, что основной результат работы (компьютерная программа) может быть использован для создания диагностических тест-систем, обеспечивающих высокие чувствительность и достоверность обнаружения специфических ДНК и РНК.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90488" y="4761852"/>
            <a:ext cx="8664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данной работы заключается в разработке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новой компьютерной программы и нового алгоритма подбора праймерных систем для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LAMP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расширенным функционалом и жесткими условиями подбора.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0791F-4479-4D07-A401-7DBF30C3EFFB}" type="slidenum">
              <a:rPr lang="ru-RU" altLang="ru-RU" sz="32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3" y="1412776"/>
            <a:ext cx="8923337" cy="34624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2100" dirty="0">
                <a:solidFill>
                  <a:srgbClr val="CC0000"/>
                </a:solidFill>
              </a:rPr>
              <a:t>:</a:t>
            </a:r>
            <a:endParaRPr lang="en-US" altLang="ru-RU" sz="2100" dirty="0">
              <a:solidFill>
                <a:srgbClr val="CC0000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праймеров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компьютерную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с учетом критерий подбора праймеров: реализация алгоритма, разработка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дружелюбного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интерфейса, оформление свидетельства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ее регистрации.</a:t>
            </a:r>
          </a:p>
          <a:p>
            <a:pPr>
              <a:buFontTx/>
              <a:buAutoNum type="arabicPeriod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тестирование функционала программы на геномах различных организмов (разной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длины,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-состава и т. д.).</a:t>
            </a:r>
          </a:p>
          <a:p>
            <a:pPr>
              <a:buFontTx/>
              <a:buAutoNum type="arabicPeriod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моделирование – проведение вычислительных экспериментов с целью выбора оптимального набора праймеров для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качество подбора праймеров путем проведения сравнительных экспериментов по обнаружению генетического материала коронавируса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с помощью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468312" y="171450"/>
            <a:ext cx="8135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Петлевая изотермическая амплификация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op-mediated isothermal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en-US" altLang="ru-RU" sz="2800" dirty="0" err="1">
                <a:latin typeface="Times New Roman" pitchFamily="18" charset="0"/>
                <a:cs typeface="Times New Roman" pitchFamily="18" charset="0"/>
              </a:rPr>
              <a:t>lification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LAMP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8676456" y="0"/>
            <a:ext cx="4675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68760"/>
            <a:ext cx="8785101" cy="52629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Критерии подбора праймеров для </a:t>
            </a:r>
            <a:r>
              <a:rPr lang="en-US" altLang="ru-RU" sz="2400" b="1" u="sng" dirty="0">
                <a:latin typeface="Times New Roman" pitchFamily="18" charset="0"/>
                <a:cs typeface="Times New Roman" pitchFamily="18" charset="0"/>
              </a:rPr>
              <a:t>LAMP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праймера (15-30 нуклеотидов, для внутренних праймеров 30-50 нуклеотидов);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GC-состав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(оптимальное 40-60%);</a:t>
            </a:r>
          </a:p>
          <a:p>
            <a:pPr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емпература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отжига (оптимальная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Тm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пределах  55-65°С);</a:t>
            </a:r>
          </a:p>
          <a:p>
            <a:pPr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ближенное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(рекомендуемое расстояние для F3/F2 1–10 нуклеотидов, для F2/F1с 10–25 нуклеотидов, для F1с/B1c 0–30 нуклеотидов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как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следствие, средний размер ампликона (120-220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сключение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гомо-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гетеродимеров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(длиной более 2 нуклеотидов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повторяющихся нуклеотидов в праймере.</a:t>
            </a:r>
          </a:p>
          <a:p>
            <a:pPr>
              <a:buFontTx/>
              <a:buAutoNum type="arabicPeriod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1"/>
            <a:ext cx="539552" cy="53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0E088-A0E6-4167-AAF8-2EF589193C00}" type="slidenum">
              <a:rPr lang="ru-RU" altLang="ru-RU" sz="32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956175" y="3141663"/>
            <a:ext cx="40671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Алгоритм Бойера-Мура:</a:t>
            </a:r>
          </a:p>
          <a:p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Сложность алгоритма: </a:t>
            </a:r>
            <a:r>
              <a:rPr lang="ru-RU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O(n+m)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длина образца,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длина строки </a:t>
            </a:r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AutoShape 6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4580" name="AutoShape 8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4581" name="AutoShape 10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4582" name="AutoShape 12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4583" name="AutoShape 14" descr="Картинки по запросу &quot;алгоритм бойера-му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2458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827338"/>
            <a:ext cx="46640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773613"/>
            <a:ext cx="4956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Прямоугольник 16"/>
          <p:cNvSpPr>
            <a:spLocks noChangeArrowheads="1"/>
          </p:cNvSpPr>
          <p:nvPr/>
        </p:nvSpPr>
        <p:spPr bwMode="auto">
          <a:xfrm>
            <a:off x="95250" y="4773613"/>
            <a:ext cx="4211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Алгоритм Рабина-Карпа:</a:t>
            </a:r>
          </a:p>
          <a:p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Сложность алгоритма: </a:t>
            </a:r>
            <a:r>
              <a:rPr lang="ru-RU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O(n+m)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длина образца,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длина строки </a:t>
            </a:r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Box 19"/>
          <p:cNvSpPr txBox="1">
            <a:spLocks noChangeArrowheads="1"/>
          </p:cNvSpPr>
          <p:nvPr/>
        </p:nvSpPr>
        <p:spPr bwMode="auto">
          <a:xfrm>
            <a:off x="2108200" y="11113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Алгоритмы поиска</a:t>
            </a:r>
          </a:p>
        </p:txBody>
      </p:sp>
      <p:sp>
        <p:nvSpPr>
          <p:cNvPr id="24588" name="Прямоугольник 22"/>
          <p:cNvSpPr>
            <a:spLocks noChangeArrowheads="1"/>
          </p:cNvSpPr>
          <p:nvPr/>
        </p:nvSpPr>
        <p:spPr bwMode="auto">
          <a:xfrm>
            <a:off x="0" y="1268413"/>
            <a:ext cx="871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Прямой поиск: 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Сложность алгоритма можно оценить как </a:t>
            </a:r>
            <a:r>
              <a:rPr lang="en-US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– длина образца, </a:t>
            </a:r>
            <a:r>
              <a:rPr lang="en-US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длина строки </a:t>
            </a:r>
          </a:p>
        </p:txBody>
      </p:sp>
      <p:sp>
        <p:nvSpPr>
          <p:cNvPr id="24589" name="TextBox 23"/>
          <p:cNvSpPr txBox="1">
            <a:spLocks noChangeArrowheads="1"/>
          </p:cNvSpPr>
          <p:nvPr/>
        </p:nvSpPr>
        <p:spPr bwMode="auto">
          <a:xfrm>
            <a:off x="0" y="4762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Имеется образец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 строка </a:t>
            </a:r>
            <a:r>
              <a:rPr lang="en-US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Необходимо найти все включения образца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в строке </a:t>
            </a:r>
            <a:r>
              <a:rPr lang="en-US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праймер, </a:t>
            </a:r>
            <a:r>
              <a:rPr lang="en-US" altLang="ru-RU" sz="2000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– вся нуклеотидная последовательность </a:t>
            </a:r>
          </a:p>
        </p:txBody>
      </p:sp>
      <p:sp>
        <p:nvSpPr>
          <p:cNvPr id="24590" name="TextBox 2"/>
          <p:cNvSpPr txBox="1">
            <a:spLocks noChangeArrowheads="1"/>
          </p:cNvSpPr>
          <p:nvPr/>
        </p:nvSpPr>
        <p:spPr bwMode="auto">
          <a:xfrm>
            <a:off x="65088" y="2058988"/>
            <a:ext cx="8647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Алгоритм Кнута-Морриса-Пратта:</a:t>
            </a:r>
            <a:r>
              <a:rPr lang="ru-RU" altLang="ru-RU" sz="2000"/>
              <a:t>  </a:t>
            </a:r>
            <a:r>
              <a:rPr lang="ru-RU" altLang="ru-RU" sz="20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Время работы алгоритма линейно зависит от объёма входных данных и определяется как </a:t>
            </a:r>
            <a:r>
              <a:rPr lang="en-US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altLang="ru-RU" sz="2000" b="1" i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TextBox 4"/>
          <p:cNvSpPr txBox="1">
            <a:spLocks noChangeArrowheads="1"/>
          </p:cNvSpPr>
          <p:nvPr/>
        </p:nvSpPr>
        <p:spPr bwMode="auto">
          <a:xfrm>
            <a:off x="46038" y="6173788"/>
            <a:ext cx="895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Кирьянова О.Ю., Ахметзянова Л.У., Губайдуллин И.М. Алгоритмы поиска в задачах анализа нуклеотидных последовательностей с целью однозначной идентификации геномов. Вестник Башкирского университета. 2020. Т. 25. № 2. С. 285-290.</a:t>
            </a: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6697663" cy="2808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539750" y="188913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Схема поиска образца </a:t>
            </a:r>
            <a:r>
              <a:rPr lang="en-US" altLang="ru-RU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AGCAGC</a:t>
            </a:r>
            <a:r>
              <a:rPr lang="ru-RU" altLang="ru-RU" sz="2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в строке согласно алгоритму Рабина-Карпа </a:t>
            </a:r>
            <a:endParaRPr lang="ru-RU" altLang="ru-RU" sz="24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1125538"/>
            <a:ext cx="4213225" cy="1582737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Алгоритм Рабина - Карпа</a:t>
            </a:r>
            <a:r>
              <a:rPr lang="ru-RU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 — это алгоритм поиска строки, который ищет шаблон, то есть образец, в строке, используя хеширование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3" y="1125538"/>
            <a:ext cx="4464050" cy="1582737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Хеширование </a:t>
            </a:r>
            <a:r>
              <a:rPr lang="ru-RU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– это процесс превращения некоторых данных в некоторое число или битовую последовательность небольшой длины </a:t>
            </a: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8532440" y="0"/>
            <a:ext cx="611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fld id="{9A7D43BF-DB88-4D58-A0BD-C6AA88DE0629}" type="slidenum">
              <a:rPr lang="ru-RU" altLang="ru-RU" sz="32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altLang="ru-RU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746" y="5589588"/>
            <a:ext cx="8569325" cy="708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Хеш-функция вычисляется с помощью скользящего </a:t>
            </a:r>
            <a:r>
              <a:rPr lang="ru-RU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хеша</a:t>
            </a:r>
            <a:r>
              <a:rPr lang="ru-RU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с применением модульной арифметики и метода </a:t>
            </a:r>
            <a:r>
              <a:rPr lang="ru-RU" sz="20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Хорнера</a:t>
            </a:r>
            <a:r>
              <a:rPr lang="ru-RU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50" y="3022600"/>
            <a:ext cx="1835150" cy="163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алгоритм показывает лучшее время исполнения </a:t>
            </a:r>
            <a:endParaRPr lang="en-US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ru-RU" sz="2000" b="1" i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ru-RU" sz="20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31" y="6451501"/>
            <a:ext cx="8676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Лейзерсон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Ривест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Штайн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Алгоритмы: построение и анализ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Вильямс, 2013. 1328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6">
      <a:dk1>
        <a:srgbClr val="000000"/>
      </a:dk1>
      <a:lt1>
        <a:srgbClr val="000000"/>
      </a:lt1>
      <a:dk2>
        <a:srgbClr val="B2EAFC"/>
      </a:dk2>
      <a:lt2>
        <a:srgbClr val="B2EAFC"/>
      </a:lt2>
      <a:accent1>
        <a:srgbClr val="E1F7FE"/>
      </a:accent1>
      <a:accent2>
        <a:srgbClr val="E1F7FE"/>
      </a:accent2>
      <a:accent3>
        <a:srgbClr val="E1F7FE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13161</TotalTime>
  <Words>1940</Words>
  <Application>Microsoft Office PowerPoint</Application>
  <PresentationFormat>Экран (4:3)</PresentationFormat>
  <Paragraphs>318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178</cp:revision>
  <dcterms:created xsi:type="dcterms:W3CDTF">2020-04-16T10:13:53Z</dcterms:created>
  <dcterms:modified xsi:type="dcterms:W3CDTF">2022-11-28T11:37:12Z</dcterms:modified>
</cp:coreProperties>
</file>